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80" r:id="rId2"/>
    <p:sldId id="256" r:id="rId3"/>
    <p:sldId id="257" r:id="rId4"/>
    <p:sldId id="318" r:id="rId5"/>
    <p:sldId id="343" r:id="rId6"/>
    <p:sldId id="320" r:id="rId7"/>
    <p:sldId id="344" r:id="rId8"/>
    <p:sldId id="345" r:id="rId9"/>
    <p:sldId id="336" r:id="rId10"/>
    <p:sldId id="319" r:id="rId11"/>
    <p:sldId id="308" r:id="rId12"/>
  </p:sldIdLst>
  <p:sldSz cx="9144000" cy="5715000" type="screen16x10"/>
  <p:notesSz cx="6858000" cy="9144000"/>
  <p:embeddedFontLst>
    <p:embeddedFont>
      <p:font typeface=".VnTifani Heavy" panose="020B7200000000000000" pitchFamily="34" charset="0"/>
      <p:regular r:id="rId13"/>
    </p:embeddedFont>
    <p:embeddedFont>
      <p:font typeface="Calibri" panose="020F0502020204030204" pitchFamily="34" charset="0"/>
      <p:regular r:id="rId14"/>
      <p:bold r:id="rId15"/>
      <p:italic r:id="rId16"/>
      <p:boldItalic r:id="rId17"/>
    </p:embeddedFont>
    <p:embeddedFont>
      <p:font typeface="VNI-Thufap2"/>
      <p:regular r:id="rId18"/>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393"/>
    <a:srgbClr val="006600"/>
    <a:srgbClr val="000066"/>
    <a:srgbClr val="0000CC"/>
    <a:srgbClr val="00CCFF"/>
    <a:srgbClr val="FF6600"/>
    <a:srgbClr val="FFAEFF"/>
    <a:srgbClr val="2E3B39"/>
    <a:srgbClr val="E9E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1" autoAdjust="0"/>
    <p:restoredTop sz="94660"/>
  </p:normalViewPr>
  <p:slideViewPr>
    <p:cSldViewPr snapToGrid="0">
      <p:cViewPr varScale="1">
        <p:scale>
          <a:sx n="72" d="100"/>
          <a:sy n="72" d="100"/>
        </p:scale>
        <p:origin x="1208" y="48"/>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2022/9/18</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8.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14514"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685800" y="2393053"/>
            <a:ext cx="7945438" cy="60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a:solidFill>
                  <a:srgbClr val="006600"/>
                </a:solidFill>
                <a:effectLst>
                  <a:outerShdw blurRad="38100" dist="38100" dir="2700000" algn="tl">
                    <a:srgbClr val="C0C0C0"/>
                  </a:outerShdw>
                </a:effectLst>
                <a:latin typeface="Arial" pitchFamily="34" charset="0"/>
                <a:cs typeface="Arial" pitchFamily="34" charset="0"/>
              </a:rPr>
              <a:t>Cánh</a:t>
            </a:r>
            <a:r>
              <a:rPr lang="en-US" sz="2800" b="1" dirty="0">
                <a:solidFill>
                  <a:srgbClr val="006600"/>
                </a:solidFill>
                <a:effectLst>
                  <a:outerShdw blurRad="38100" dist="38100" dir="2700000" algn="tl">
                    <a:srgbClr val="C0C0C0"/>
                  </a:outerShdw>
                </a:effectLst>
                <a:latin typeface="Arial" pitchFamily="34" charset="0"/>
                <a:cs typeface="Arial" pitchFamily="34" charset="0"/>
              </a:rPr>
              <a:t> </a:t>
            </a:r>
            <a:r>
              <a:rPr lang="en-US" sz="2800" b="1" dirty="0" err="1">
                <a:solidFill>
                  <a:srgbClr val="006600"/>
                </a:solidFill>
                <a:effectLst>
                  <a:outerShdw blurRad="38100" dist="38100" dir="2700000" algn="tl">
                    <a:srgbClr val="C0C0C0"/>
                  </a:outerShdw>
                </a:effectLst>
                <a:latin typeface="Arial" pitchFamily="34" charset="0"/>
                <a:cs typeface="Arial" pitchFamily="34" charset="0"/>
              </a:rPr>
              <a:t>diều</a:t>
            </a:r>
            <a:r>
              <a:rPr lang="en-US" sz="2800" b="1" dirty="0">
                <a:solidFill>
                  <a:srgbClr val="006600"/>
                </a:solidFill>
                <a:effectLst>
                  <a:outerShdw blurRad="38100" dist="38100" dir="2700000" algn="tl">
                    <a:srgbClr val="C0C0C0"/>
                  </a:outerShdw>
                </a:effectLst>
                <a:latin typeface="Arial" pitchFamily="34" charset="0"/>
                <a:cs typeface="Arial" pitchFamily="34" charset="0"/>
              </a:rPr>
              <a:t>)</a:t>
            </a:r>
          </a:p>
        </p:txBody>
      </p:sp>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207398"/>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800" b="1" dirty="0">
                <a:ln>
                  <a:solidFill>
                    <a:srgbClr val="33CC33"/>
                  </a:solidFill>
                </a:ln>
                <a:solidFill>
                  <a:srgbClr val="FF0000"/>
                </a:solidFill>
              </a:rPr>
              <a:t>TRƯỜNG TIỂU HỌC ÁI MỘ B</a:t>
            </a:r>
          </a:p>
        </p:txBody>
      </p:sp>
      <p:sp>
        <p:nvSpPr>
          <p:cNvPr id="68708" name="Text Box 100"/>
          <p:cNvSpPr txBox="1">
            <a:spLocks noChangeArrowheads="1"/>
          </p:cNvSpPr>
          <p:nvPr/>
        </p:nvSpPr>
        <p:spPr bwMode="auto">
          <a:xfrm>
            <a:off x="1409700" y="1427038"/>
            <a:ext cx="7086600"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a:solidFill>
                  <a:srgbClr val="FF0000"/>
                </a:solidFill>
                <a:latin typeface="Arial" pitchFamily="34" charset="0"/>
                <a:cs typeface="Arial" pitchFamily="34" charset="0"/>
              </a:rPr>
              <a:t>TỰ NHIÊN XÃ HỘI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801505"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44434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358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501584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9299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644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62159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787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2" name="Line 49"/>
          <p:cNvSpPr>
            <a:spLocks noChangeShapeType="1"/>
          </p:cNvSpPr>
          <p:nvPr/>
        </p:nvSpPr>
        <p:spPr bwMode="auto">
          <a:xfrm>
            <a:off x="35870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41014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6729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52444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8730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4445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9668" y="3286761"/>
            <a:ext cx="3701520" cy="21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8" name="Rectangle 7"/>
          <p:cNvSpPr/>
          <p:nvPr/>
        </p:nvSpPr>
        <p:spPr>
          <a:xfrm>
            <a:off x="2521852" y="1397223"/>
            <a:ext cx="5667828" cy="2608086"/>
          </a:xfrm>
          <a:prstGeom prst="rect">
            <a:avLst/>
          </a:prstGeom>
        </p:spPr>
        <p:txBody>
          <a:bodyPr wrap="square">
            <a:spAutoFit/>
          </a:bodyPr>
          <a:lstStyle/>
          <a:p>
            <a:pPr algn="just">
              <a:lnSpc>
                <a:spcPct val="150000"/>
              </a:lnSpc>
            </a:pPr>
            <a:r>
              <a:rPr lang="vi-VN" sz="2800" b="1" dirty="0">
                <a:solidFill>
                  <a:srgbClr val="006600"/>
                </a:solidFill>
              </a:rPr>
              <a:t>Nếu bạn hoặc người khác bị thương, hãy báo ngay cho người lớn hoặc gọi điện thoại tới số 115 khi thật cần thiết.</a:t>
            </a:r>
            <a:endParaRPr lang="en-US" sz="2800" b="1" dirty="0">
              <a:solidFill>
                <a:srgbClr val="006600"/>
              </a:solidFill>
            </a:endParaRPr>
          </a:p>
        </p:txBody>
      </p:sp>
      <p:sp>
        <p:nvSpPr>
          <p:cNvPr id="10" name="TextBox 9"/>
          <p:cNvSpPr txBox="1"/>
          <p:nvPr/>
        </p:nvSpPr>
        <p:spPr>
          <a:xfrm>
            <a:off x="3927368" y="794434"/>
            <a:ext cx="2334293" cy="646331"/>
          </a:xfrm>
          <a:prstGeom prst="rect">
            <a:avLst/>
          </a:prstGeom>
          <a:noFill/>
        </p:spPr>
        <p:txBody>
          <a:bodyPr wrap="none" rtlCol="0">
            <a:spAutoFit/>
          </a:bodyPr>
          <a:lstStyle/>
          <a:p>
            <a:pPr algn="ctr"/>
            <a:r>
              <a:rPr lang="en-US" sz="3600" b="1" dirty="0" err="1">
                <a:solidFill>
                  <a:srgbClr val="C00000"/>
                </a:solidFill>
                <a:latin typeface="Arial" pitchFamily="34" charset="0"/>
                <a:cs typeface="Arial" pitchFamily="34" charset="0"/>
              </a:rPr>
              <a:t>Nhắc</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nhở</a:t>
            </a:r>
            <a:endParaRPr lang="en-US" sz="3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26420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a:ln w="9525">
                  <a:round/>
                  <a:headEnd/>
                  <a:tailEnd/>
                </a:ln>
                <a:solidFill>
                  <a:srgbClr val="FF0000"/>
                </a:solidFill>
                <a:latin typeface="VNI-Thufap2"/>
              </a:rPr>
              <a:t>Xin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Thaønh</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0" y="0"/>
            <a:ext cx="9144000" cy="5715000"/>
          </a:xfrm>
          <a:prstGeom prst="rect">
            <a:avLst/>
          </a:prstGeom>
          <a:gradFill rotWithShape="1">
            <a:gsLst>
              <a:gs pos="72000">
                <a:srgbClr val="00B0F0"/>
              </a:gs>
              <a:gs pos="98000">
                <a:srgbClr val="FF9933"/>
              </a:gs>
            </a:gsLst>
            <a:path path="shape">
              <a:fillToRect l="50000" t="50000" r="50000" b="50000"/>
            </a:path>
          </a:gra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399" y="2017192"/>
            <a:ext cx="5936343" cy="3697807"/>
          </a:xfrm>
          <a:prstGeom prst="ellipse">
            <a:avLst/>
          </a:prstGeom>
          <a:ln>
            <a:noFill/>
          </a:ln>
          <a:effectLst>
            <a:softEdge rad="112500"/>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581" y="100580"/>
            <a:ext cx="6969125"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3513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4599" y="12485"/>
            <a:ext cx="2473203" cy="626018"/>
          </a:xfrm>
          <a:prstGeom prst="rect">
            <a:avLst/>
          </a:prstGeom>
        </p:spPr>
        <p:txBody>
          <a:bodyPr wrap="none" lIns="71323" tIns="35662" rIns="71323" bIns="35662">
            <a:spAutoFit/>
          </a:bodyPr>
          <a:lstStyle/>
          <a:p>
            <a:pPr algn="ctr"/>
            <a:r>
              <a:rPr lang="en-US" sz="3600" b="1" dirty="0" err="1">
                <a:solidFill>
                  <a:srgbClr val="FF0000"/>
                </a:solidFill>
                <a:latin typeface="Arial" pitchFamily="34" charset="0"/>
                <a:cs typeface="Arial" pitchFamily="34" charset="0"/>
              </a:rPr>
              <a:t>Khởi</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động</a:t>
            </a:r>
            <a:endParaRPr lang="en-US" sz="36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70938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Rectangle 2"/>
          <p:cNvSpPr/>
          <p:nvPr/>
        </p:nvSpPr>
        <p:spPr>
          <a:xfrm>
            <a:off x="145144" y="819027"/>
            <a:ext cx="5500913" cy="3323987"/>
          </a:xfrm>
          <a:prstGeom prst="rect">
            <a:avLst/>
          </a:prstGeom>
        </p:spPr>
        <p:txBody>
          <a:bodyPr wrap="square">
            <a:spAutoFit/>
          </a:bodyPr>
          <a:lstStyle/>
          <a:p>
            <a:pPr algn="just">
              <a:lnSpc>
                <a:spcPct val="150000"/>
              </a:lnSpc>
            </a:pPr>
            <a:r>
              <a:rPr lang="vi-VN" sz="2800" dirty="0">
                <a:solidFill>
                  <a:srgbClr val="006600"/>
                </a:solidFill>
              </a:rPr>
              <a:t>Lần lượt mỗi HS hãy nói tên một đồ dùng trong nhà nếu sử dụng không cẩn thận, không đúng cách có thể gây nguy hiểm cho bản thân và người khác</a:t>
            </a:r>
            <a:r>
              <a:rPr lang="en-US" sz="2800" dirty="0">
                <a:solidFill>
                  <a:srgbClr val="006600"/>
                </a:solidFill>
              </a:rPr>
              <a:t>.</a:t>
            </a:r>
            <a:endParaRPr lang="vi-VN" sz="2800" dirty="0">
              <a:solidFill>
                <a:srgbClr val="0066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147" y="1030562"/>
            <a:ext cx="2900915" cy="2900915"/>
          </a:xfrm>
          <a:prstGeom prst="rect">
            <a:avLst/>
          </a:prstGeom>
        </p:spPr>
      </p:pic>
    </p:spTree>
    <p:extLst>
      <p:ext uri="{BB962C8B-B14F-4D97-AF65-F5344CB8AC3E}">
        <p14:creationId xmlns:p14="http://schemas.microsoft.com/office/powerpoint/2010/main" val="4206730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Rectangle 5"/>
          <p:cNvSpPr/>
          <p:nvPr/>
        </p:nvSpPr>
        <p:spPr>
          <a:xfrm>
            <a:off x="580572" y="3268663"/>
            <a:ext cx="8171543" cy="1815882"/>
          </a:xfrm>
          <a:prstGeom prst="rect">
            <a:avLst/>
          </a:prstGeom>
        </p:spPr>
        <p:txBody>
          <a:bodyPr wrap="square">
            <a:spAutoFit/>
          </a:bodyPr>
          <a:lstStyle/>
          <a:p>
            <a:pPr algn="just"/>
            <a:r>
              <a:rPr lang="vi-VN" sz="2800" dirty="0">
                <a:solidFill>
                  <a:srgbClr val="006600"/>
                </a:solidFill>
              </a:rPr>
              <a:t>1. Một số nguyên nhân có thể dẫn đến bị thương khi ở nhà</a:t>
            </a:r>
          </a:p>
          <a:p>
            <a:pPr algn="just"/>
            <a:r>
              <a:rPr lang="vi-VN" sz="2800" dirty="0">
                <a:solidFill>
                  <a:srgbClr val="006600"/>
                </a:solidFill>
              </a:rPr>
              <a:t>2. Những lưu ý khi sử dụng một số đồ dùng trong nhà để đảm bảo an toàn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214" y="1345066"/>
            <a:ext cx="6415456" cy="192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46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780505" y="70056"/>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3046988"/>
          </a:xfrm>
          <a:prstGeom prst="rect">
            <a:avLst/>
          </a:prstGeom>
          <a:solidFill>
            <a:srgbClr val="FFC000"/>
          </a:solidFill>
          <a:ln>
            <a:solidFill>
              <a:schemeClr val="accent1"/>
            </a:solidFill>
          </a:ln>
        </p:spPr>
        <p:txBody>
          <a:bodyPr wrap="square">
            <a:spAutoFit/>
          </a:bodyPr>
          <a:lstStyle/>
          <a:p>
            <a:pPr algn="just"/>
            <a:r>
              <a:rPr lang="vi-VN" sz="2400" u="sng" dirty="0">
                <a:solidFill>
                  <a:srgbClr val="000066"/>
                </a:solidFill>
              </a:rPr>
              <a:t>Hình 1: </a:t>
            </a:r>
            <a:r>
              <a:rPr lang="vi-VN" sz="2400" dirty="0">
                <a:solidFill>
                  <a:srgbClr val="006600"/>
                </a:solidFill>
              </a:rPr>
              <a:t>Mẹ và anh trai Hà đang xem tivi và rất phấn khích với chương trình, bố vừa gọt táo vừa xem chương trình; Hà nhìn bố rất lo lắng, sợ bố sẽ bị đứt tay vì không tập trung gọt táo.</a:t>
            </a:r>
          </a:p>
          <a:p>
            <a:pPr algn="just"/>
            <a:r>
              <a:rPr lang="vi-VN" sz="2400" dirty="0">
                <a:solidFill>
                  <a:srgbClr val="006600"/>
                </a:solidFill>
              </a:rPr>
              <a:t>Hà có thể nói: "Bố ơi, dao sắc đấy, cẩn thận kẻo đứt tay bố ạ!...</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1394" y="972458"/>
            <a:ext cx="3957046" cy="2970475"/>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1668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526834" y="70056"/>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2893100"/>
          </a:xfrm>
          <a:prstGeom prst="rect">
            <a:avLst/>
          </a:prstGeom>
          <a:solidFill>
            <a:srgbClr val="000099"/>
          </a:solidFill>
          <a:ln>
            <a:solidFill>
              <a:srgbClr val="FFFF00"/>
            </a:solidFill>
          </a:ln>
        </p:spPr>
        <p:txBody>
          <a:bodyPr wrap="square">
            <a:spAutoFit/>
          </a:bodyPr>
          <a:lstStyle/>
          <a:p>
            <a:pPr algn="just"/>
            <a:r>
              <a:rPr lang="vi-VN" sz="2600" u="sng" dirty="0">
                <a:solidFill>
                  <a:srgbClr val="FFFF00"/>
                </a:solidFill>
              </a:rPr>
              <a:t>Hình 2: </a:t>
            </a:r>
            <a:r>
              <a:rPr lang="vi-VN" sz="2600" dirty="0">
                <a:solidFill>
                  <a:srgbClr val="FFFF00"/>
                </a:solidFill>
              </a:rPr>
              <a:t>Bố Hà đang nghe điện thoại, anh trai Hà làm rơi vỡ cốc nước</a:t>
            </a:r>
          </a:p>
          <a:p>
            <a:pPr algn="just"/>
            <a:r>
              <a:rPr lang="vi-VN" sz="2600" dirty="0">
                <a:solidFill>
                  <a:srgbClr val="FFFF00"/>
                </a:solidFill>
              </a:rPr>
              <a:t>Hà có thể nói: "Anh nên dùng chổi để gom các mảnh vỡ lại rồi mới lau dọn vũng nước kẻo đứt tay nguy hiểm..."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2" y="955780"/>
            <a:ext cx="3813838" cy="2911636"/>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7305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497806" y="41028"/>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2893100"/>
          </a:xfrm>
          <a:prstGeom prst="rect">
            <a:avLst/>
          </a:prstGeom>
          <a:solidFill>
            <a:srgbClr val="00B050"/>
          </a:solidFill>
          <a:ln>
            <a:solidFill>
              <a:srgbClr val="FFFF00"/>
            </a:solidFill>
          </a:ln>
        </p:spPr>
        <p:txBody>
          <a:bodyPr wrap="square">
            <a:spAutoFit/>
          </a:bodyPr>
          <a:lstStyle/>
          <a:p>
            <a:pPr algn="just"/>
            <a:r>
              <a:rPr lang="vi-VN" sz="2600" u="sng" dirty="0">
                <a:solidFill>
                  <a:schemeClr val="bg1"/>
                </a:solidFill>
              </a:rPr>
              <a:t>Hình 3: </a:t>
            </a:r>
            <a:r>
              <a:rPr lang="vi-VN" sz="2600" dirty="0">
                <a:solidFill>
                  <a:srgbClr val="FFFF00"/>
                </a:solidFill>
              </a:rPr>
              <a:t>Anh của Hà chơi máy bay gần ổ điện và tay đang cầm dây điện và có thể bị điện giật; mẹ của Hà đang là quần, vì nhìn anh của Hà nên có thể làm cháy quần hoặc bị bỏng tay.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767" y="955780"/>
            <a:ext cx="3964371" cy="2893100"/>
          </a:xfrm>
          <a:prstGeom prst="rect">
            <a:avLst/>
          </a:prstGeom>
          <a:effectLst>
            <a:glow rad="139700">
              <a:schemeClr val="accent5">
                <a:satMod val="175000"/>
                <a:alpha val="40000"/>
              </a:schemeClr>
            </a:glow>
          </a:effectLst>
        </p:spPr>
      </p:pic>
      <p:sp>
        <p:nvSpPr>
          <p:cNvPr id="7" name="Rectangle 6"/>
          <p:cNvSpPr/>
          <p:nvPr/>
        </p:nvSpPr>
        <p:spPr>
          <a:xfrm>
            <a:off x="117040" y="3863498"/>
            <a:ext cx="8929098" cy="1815882"/>
          </a:xfrm>
          <a:prstGeom prst="rect">
            <a:avLst/>
          </a:prstGeom>
        </p:spPr>
        <p:txBody>
          <a:bodyPr wrap="square">
            <a:spAutoFit/>
          </a:bodyPr>
          <a:lstStyle/>
          <a:p>
            <a:pPr algn="just"/>
            <a:r>
              <a:rPr lang="vi-VN" sz="2800" dirty="0">
                <a:solidFill>
                  <a:srgbClr val="006600"/>
                </a:solidFill>
              </a:rPr>
              <a:t>Hà có thể nói: "Anh không được chơi gần ổ điện và cầm dây điện như thế rất nguy hiểm; mẹ nên cắm dây bàn là vào ổ điện bên trong góc tường và cần tập trung khi là quần áo"</a:t>
            </a:r>
          </a:p>
        </p:txBody>
      </p:sp>
    </p:spTree>
    <p:extLst>
      <p:ext uri="{BB962C8B-B14F-4D97-AF65-F5344CB8AC3E}">
        <p14:creationId xmlns:p14="http://schemas.microsoft.com/office/powerpoint/2010/main" val="10641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2427825" y="475157"/>
            <a:ext cx="4288353" cy="646331"/>
          </a:xfrm>
          <a:prstGeom prst="rect">
            <a:avLst/>
          </a:prstGeom>
        </p:spPr>
        <p:txBody>
          <a:bodyPr wrap="none">
            <a:spAutoFit/>
          </a:bodyPr>
          <a:lstStyle/>
          <a:p>
            <a:pPr algn="ctr"/>
            <a:r>
              <a:rPr lang="en-US" sz="3600" b="1" dirty="0" err="1">
                <a:solidFill>
                  <a:schemeClr val="bg1"/>
                </a:solidFill>
                <a:latin typeface="Arial" pitchFamily="34" charset="0"/>
                <a:cs typeface="Arial" pitchFamily="34" charset="0"/>
              </a:rPr>
              <a:t>Nhận</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xét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kết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luận</a:t>
            </a:r>
            <a:r>
              <a:rPr lang="en-US" sz="3600" b="1" dirty="0">
                <a:solidFill>
                  <a:schemeClr val="bg1"/>
                </a:solidFill>
                <a:latin typeface="Arial" pitchFamily="34" charset="0"/>
                <a:cs typeface="Arial" pitchFamily="34" charset="0"/>
              </a:rPr>
              <a:t>:</a:t>
            </a:r>
          </a:p>
        </p:txBody>
      </p:sp>
      <p:sp>
        <p:nvSpPr>
          <p:cNvPr id="6" name="Rectangle 5"/>
          <p:cNvSpPr/>
          <p:nvPr/>
        </p:nvSpPr>
        <p:spPr>
          <a:xfrm>
            <a:off x="595086" y="1926645"/>
            <a:ext cx="7765143" cy="2677656"/>
          </a:xfrm>
          <a:prstGeom prst="rect">
            <a:avLst/>
          </a:prstGeom>
        </p:spPr>
        <p:txBody>
          <a:bodyPr wrap="square">
            <a:spAutoFit/>
          </a:bodyPr>
          <a:lstStyle/>
          <a:p>
            <a:pPr algn="just"/>
            <a:r>
              <a:rPr lang="vi-VN" sz="2400" dirty="0">
                <a:solidFill>
                  <a:srgbClr val="006600"/>
                </a:solidFill>
              </a:rPr>
              <a:t>Một số nguyên nhân dẫn đến bị thương, nguy hiểm:</a:t>
            </a:r>
          </a:p>
          <a:p>
            <a:pPr algn="just"/>
            <a:r>
              <a:rPr lang="vi-VN" sz="2400" dirty="0">
                <a:solidFill>
                  <a:srgbClr val="006600"/>
                </a:solidFill>
              </a:rPr>
              <a:t>-  Bị đứt tay do sử dụng dao không cẩn thận</a:t>
            </a:r>
          </a:p>
          <a:p>
            <a:pPr algn="just"/>
            <a:r>
              <a:rPr lang="vi-VN" sz="2400" dirty="0">
                <a:solidFill>
                  <a:srgbClr val="006600"/>
                </a:solidFill>
              </a:rPr>
              <a:t>- Đứt tay, chân do mảnh cốc vỡ không được thu dọn đúng cách </a:t>
            </a:r>
          </a:p>
          <a:p>
            <a:pPr algn="just"/>
            <a:r>
              <a:rPr lang="vi-VN" sz="2400" dirty="0">
                <a:solidFill>
                  <a:srgbClr val="006600"/>
                </a:solidFill>
              </a:rPr>
              <a:t>- Bị bỏng do bàn là nóng</a:t>
            </a:r>
          </a:p>
          <a:p>
            <a:pPr algn="just"/>
            <a:r>
              <a:rPr lang="vi-VN" sz="2400" dirty="0">
                <a:solidFill>
                  <a:srgbClr val="006600"/>
                </a:solidFill>
              </a:rPr>
              <a:t>- Bị điện giật vì chơi gần ổ điện và cầm dây điện</a:t>
            </a:r>
          </a:p>
          <a:p>
            <a:pPr algn="just"/>
            <a:r>
              <a:rPr lang="vi-VN" sz="2400" dirty="0">
                <a:solidFill>
                  <a:srgbClr val="006600"/>
                </a:solidFill>
              </a:rPr>
              <a:t>- Bị bỏng do nước sôi hoặc do chơi diêm, nến, lửa...</a:t>
            </a:r>
          </a:p>
        </p:txBody>
      </p:sp>
    </p:spTree>
    <p:extLst>
      <p:ext uri="{BB962C8B-B14F-4D97-AF65-F5344CB8AC3E}">
        <p14:creationId xmlns:p14="http://schemas.microsoft.com/office/powerpoint/2010/main" val="24347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schemeClr val="bg1"/>
                </a:solidFill>
                <a:latin typeface="Arial" charset="0"/>
                <a:cs typeface="Arial" charset="0"/>
              </a:rPr>
              <a:t>THẢO LUẬN</a:t>
            </a:r>
          </a:p>
        </p:txBody>
      </p:sp>
      <p:sp>
        <p:nvSpPr>
          <p:cNvPr id="10" name="Rounded Rectangle 9"/>
          <p:cNvSpPr/>
          <p:nvPr>
            <p:custDataLst>
              <p:tags r:id="rId3"/>
            </p:custDataLst>
          </p:nvPr>
        </p:nvSpPr>
        <p:spPr>
          <a:xfrm>
            <a:off x="393699" y="1649431"/>
            <a:ext cx="8356602" cy="2371026"/>
          </a:xfrm>
          <a:prstGeom prst="roundRect">
            <a:avLst/>
          </a:prstGeom>
          <a:solidFill>
            <a:srgbClr val="002060"/>
          </a:solidFill>
          <a:ln>
            <a:solidFill>
              <a:srgbClr val="FFFF00"/>
            </a:solidFill>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dirty="0">
                <a:solidFill>
                  <a:schemeClr val="bg1"/>
                </a:solidFill>
              </a:rPr>
              <a:t>1. Làm việc theo cặp: </a:t>
            </a:r>
            <a:r>
              <a:rPr lang="vi-VN" sz="2800" dirty="0">
                <a:solidFill>
                  <a:srgbClr val="FFFF00"/>
                </a:solidFill>
              </a:rPr>
              <a:t>Luân phiên hỏi và trả lời:</a:t>
            </a:r>
          </a:p>
          <a:p>
            <a:pPr algn="just"/>
            <a:r>
              <a:rPr lang="vi-VN" sz="2800" dirty="0">
                <a:solidFill>
                  <a:srgbClr val="FFFF00"/>
                </a:solidFill>
              </a:rPr>
              <a:t>- Bạn hoặc người thân trong gia đình đã từng bị thương (đứt tay, chân; bỏng; điện giật) chưa? </a:t>
            </a:r>
          </a:p>
          <a:p>
            <a:pPr algn="just"/>
            <a:r>
              <a:rPr lang="vi-VN" sz="2800" dirty="0">
                <a:solidFill>
                  <a:srgbClr val="FFFF00"/>
                </a:solidFill>
              </a:rPr>
              <a:t>- Theo bạn tại sao lại xảy ra như vậy?</a:t>
            </a:r>
          </a:p>
          <a:p>
            <a:pPr algn="just"/>
            <a:r>
              <a:rPr lang="vi-VN" sz="2800" dirty="0">
                <a:solidFill>
                  <a:srgbClr val="FFFF00"/>
                </a:solidFill>
              </a:rPr>
              <a:t>...</a:t>
            </a: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130</a:t>
            </a: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140</a:t>
            </a: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150</a:t>
            </a: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160</a:t>
            </a: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170</a:t>
            </a: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180</a:t>
            </a: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93699" y="4151083"/>
            <a:ext cx="8356602" cy="1476829"/>
          </a:xfrm>
          <a:prstGeom prst="roundRect">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t>2. Làm việc nhóm:</a:t>
            </a:r>
          </a:p>
          <a:p>
            <a:pPr algn="just"/>
            <a:r>
              <a:rPr lang="vi-VN" sz="2800" dirty="0">
                <a:solidFill>
                  <a:srgbClr val="FFFF00"/>
                </a:solidFill>
              </a:rPr>
              <a:t>Thảo luận để đưa ra cách xử lí khi em hoặc người nhà bị thương</a:t>
            </a:r>
            <a:r>
              <a:rPr lang="en-US" sz="2800" dirty="0">
                <a:solidFill>
                  <a:srgbClr val="FFFF00"/>
                </a:solidFill>
              </a:rPr>
              <a:t>.</a:t>
            </a:r>
            <a:endParaRPr lang="vi-VN" sz="2800" dirty="0">
              <a:solidFill>
                <a:srgbClr val="FFFF00"/>
              </a:solidFill>
            </a:endParaRPr>
          </a:p>
        </p:txBody>
      </p:sp>
    </p:spTree>
    <p:extLst>
      <p:ext uri="{BB962C8B-B14F-4D97-AF65-F5344CB8AC3E}">
        <p14:creationId xmlns:p14="http://schemas.microsoft.com/office/powerpoint/2010/main" val="86853425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1316</TotalTime>
  <Words>529</Words>
  <Application>Microsoft Office PowerPoint</Application>
  <PresentationFormat>On-screen Show (16:10)</PresentationFormat>
  <Paragraphs>61</Paragraphs>
  <Slides>11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Times New Roman</vt:lpstr>
      <vt:lpstr>Calibri</vt:lpstr>
      <vt:lpstr>Arial</vt:lpstr>
      <vt:lpstr>.VnTifani Heavy</vt:lpstr>
      <vt:lpstr>VNI-Thufap2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thanh hoa</cp:lastModifiedBy>
  <cp:revision>149</cp:revision>
  <dcterms:created xsi:type="dcterms:W3CDTF">2020-02-10T09:35:50Z</dcterms:created>
  <dcterms:modified xsi:type="dcterms:W3CDTF">2022-09-18T12:15:32Z</dcterms:modified>
</cp:coreProperties>
</file>